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7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18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9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3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6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70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9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3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3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0673B-4058-4057-98AA-A2A42EE7BC0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9B3F5-8C22-44C4-917F-DB1F7181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5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310583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Жер</a:t>
            </a:r>
            <a:r>
              <a:rPr lang="en-US" sz="2400" b="1" kern="1400" spc="25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шаруашылығын</a:t>
            </a:r>
            <a:r>
              <a:rPr lang="en-US" sz="2400" b="1" kern="1400" spc="25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ұйымдастыру</a:t>
            </a:r>
            <a:r>
              <a:rPr lang="en-US" sz="2400" b="1" kern="1400" spc="25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және</a:t>
            </a:r>
            <a:r>
              <a:rPr lang="en-US" sz="2400" b="1" kern="1400" spc="25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елді</a:t>
            </a:r>
            <a:r>
              <a:rPr lang="en-US" sz="2400" b="1" kern="1400" spc="25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мекендерді</a:t>
            </a:r>
            <a:r>
              <a:rPr lang="en-US" sz="2400" b="1" kern="1400" spc="25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b="1" kern="1400" spc="25" dirty="0" err="1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жоспарлау</a:t>
            </a:r>
            <a:endParaRPr lang="en-US" sz="2400" b="1" kern="1400" spc="25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1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1012" y="1203649"/>
            <a:ext cx="8042988" cy="5267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Елді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мекен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—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адамдар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тұрақты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тұратын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еңбек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ететін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білім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алатын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демалатын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және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түрлі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қызметтерді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пайдаланатын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аумақтық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жүйе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тек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ғимараттар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жиынтығы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емес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Елді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мекеннің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қалыптасуына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бедері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көздері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жолдар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өндіріс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халық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саны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тарихи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даму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және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табиғи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орта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бірдей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әсер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етеді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шаруашылығын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ұйымдастыру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елді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мекен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шегіндегі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қорын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мақсатқа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сай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бөлуге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жер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учаскелерінің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шекарасын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реттеуге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жерді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ұтымды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пайдалануға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және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қорғауға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бағытталады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Ал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елді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мекенді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жоспарлау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аумақта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қандай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объект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қай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жерде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орналасатынын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олардың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өзара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байланысын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көлік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пен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жаяу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жүргінші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қозғалысын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инженерлік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желілерді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және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болашақ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дамуды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анықтайды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086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19591509"/>
              </p:ext>
            </p:extLst>
          </p:nvPr>
        </p:nvGraphicFramePr>
        <p:xfrm>
          <a:off x="1676400" y="413660"/>
          <a:ext cx="9971314" cy="6220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7883">
                  <a:extLst>
                    <a:ext uri="{9D8B030D-6E8A-4147-A177-3AD203B41FA5}">
                      <a16:colId xmlns:a16="http://schemas.microsoft.com/office/drawing/2014/main" val="1450006818"/>
                    </a:ext>
                  </a:extLst>
                </a:gridCol>
                <a:gridCol w="7363431">
                  <a:extLst>
                    <a:ext uri="{9D8B030D-6E8A-4147-A177-3AD203B41FA5}">
                      <a16:colId xmlns:a16="http://schemas.microsoft.com/office/drawing/2014/main" val="3605597498"/>
                    </a:ext>
                  </a:extLst>
                </a:gridCol>
              </a:tblGrid>
              <a:tr h="6138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Ұғым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Қысқаша түсінік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1752520375"/>
                  </a:ext>
                </a:extLst>
              </a:tr>
              <a:tr h="93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Адамдар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тұрақты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маусымдық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тұратын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инфрақұрылымы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қалыптасқан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3340113064"/>
                  </a:ext>
                </a:extLst>
              </a:tr>
              <a:tr h="93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 учаскесі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Белгіленген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шекарасы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мақсаты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құқықтық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бөлігі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2261933173"/>
                  </a:ext>
                </a:extLst>
              </a:tr>
              <a:tr h="93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Аумақтық жоспарлау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Аумақтың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ұзақ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мерзімді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дамуын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қоныстану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инфрақұрылымның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орналасуын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айқындау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үдерісі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835938717"/>
                  </a:ext>
                </a:extLst>
              </a:tr>
              <a:tr h="93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Функционалдық аймақ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Басым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түрі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қоғамдық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өндірістік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рекреациялық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аймақтар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3064528220"/>
                  </a:ext>
                </a:extLst>
              </a:tr>
              <a:tr h="93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Қызыл сызық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пайдаланылатын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аумақтарды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салынатын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аумақтан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ажырататын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шекарасы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2054790985"/>
                  </a:ext>
                </a:extLst>
              </a:tr>
              <a:tr h="93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 инфрақұрылым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Сумен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жабдықтау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кәріз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жылу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жүйелер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жиынтығы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265487642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32115" y="1154336"/>
            <a:ext cx="184731" cy="61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01568" rIns="9144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31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радостроительные зоны. Виды функциональных зон. Какие бывают  территориальные зоны земельных участков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478971"/>
            <a:ext cx="9318172" cy="672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232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көпқабатты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аулалар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орналасатын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іскерлік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орналасатын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қоймалар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базалар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орналасатын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көшелер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вокзалдар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тораптары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орналасатын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Рекреациялық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саябақтар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скверлер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мақсаттағы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зираттар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қорғаныш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орналасатын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пайдаланылатын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шегінде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іргелес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егістік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шабындық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жайылым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бау-бақша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917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расные линии» в кадастре и градостроительстве? Зачем про них знать? -  Вопросы и ответы - ООО «РКЦ»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311" y="288287"/>
            <a:ext cx="9269538" cy="61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42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27583" y="1502229"/>
            <a:ext cx="10021077" cy="4674734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орындарымен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нысандармен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орындарымен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байланысады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Көше-жол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жібермеуі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желек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санитариялық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тығыздығы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бедеріне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87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Жоспарлаудың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Ұтымдылық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қажеттілікке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пайдаланылып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тиімсіз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игерілген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азайтылуы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көшкін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ескеріліп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құрылысқа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қойылады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Қолжетімділік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аялдама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тұрғындарға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ландшафт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желек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қорғалып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тығыздық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төмендетіледі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болашақтағы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тұрғындардың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теңгеріліп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талқылануы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060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1508355"/>
              </p:ext>
            </p:extLst>
          </p:nvPr>
        </p:nvGraphicFramePr>
        <p:xfrm>
          <a:off x="1110343" y="1371602"/>
          <a:ext cx="9974424" cy="46746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1432">
                  <a:extLst>
                    <a:ext uri="{9D8B030D-6E8A-4147-A177-3AD203B41FA5}">
                      <a16:colId xmlns:a16="http://schemas.microsoft.com/office/drawing/2014/main" val="93635040"/>
                    </a:ext>
                  </a:extLst>
                </a:gridCol>
                <a:gridCol w="3069053">
                  <a:extLst>
                    <a:ext uri="{9D8B030D-6E8A-4147-A177-3AD203B41FA5}">
                      <a16:colId xmlns:a16="http://schemas.microsoft.com/office/drawing/2014/main" val="636231620"/>
                    </a:ext>
                  </a:extLst>
                </a:gridCol>
                <a:gridCol w="5063939">
                  <a:extLst>
                    <a:ext uri="{9D8B030D-6E8A-4147-A177-3AD203B41FA5}">
                      <a16:colId xmlns:a16="http://schemas.microsoft.com/office/drawing/2014/main" val="2677586279"/>
                    </a:ext>
                  </a:extLst>
                </a:gridCol>
              </a:tblGrid>
              <a:tr h="4612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Факторлар тобы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Мысалдар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Жоспарлауға ықпалы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1602412020"/>
                  </a:ext>
                </a:extLst>
              </a:tr>
              <a:tr h="702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Табиғи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 бедері, климат, жел, топырақ, су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Құрылысқа жарамдылықты, су бұруды және көше бағытын анықтайды.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1488542576"/>
                  </a:ext>
                </a:extLst>
              </a:tr>
              <a:tr h="702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Демографиялық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 саны, жас құрамы, көші қон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 үй мен әлеуметтік нысандарға қажеттілікті қалыптастырады.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1374409101"/>
                  </a:ext>
                </a:extLst>
              </a:tr>
              <a:tr h="702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Экономикалық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орындары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инвестиция,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құны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Даму қарқыны мен аумақты игеру басымдығын айқындайды.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32074110"/>
                  </a:ext>
                </a:extLst>
              </a:tr>
              <a:tr h="702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Жолдар, су, электр, жылу, кәріз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 құнына және нысандарды орналастыруға әсер етеді.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716575129"/>
                  </a:ext>
                </a:extLst>
              </a:tr>
              <a:tr h="702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Экологиялық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Ластану, шу, жасыл желек, су қорғау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Шектеулер мен қорғау аймақтарын белгілеуге негіз болады.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3723063648"/>
                  </a:ext>
                </a:extLst>
              </a:tr>
              <a:tr h="702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Құқықтық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 құқығы, нысаналы мақсат, сервитут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шешімді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мүмкіндігін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анықтайды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3942939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800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мекенді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кезеңдері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2939"/>
            <a:ext cx="10515600" cy="550506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салумен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аяқталмайды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жинаудан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бақылауға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жиналады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мүмкіндіктерді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кептелісі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тапшылығы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бос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Даму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басымдықтар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айқындалады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көше-жол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жасыл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Нұсқаларды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қолжетімділігі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Жобаны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тұрғындардың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пікірлері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ескеріледі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7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мониторинг: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кезектілігі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белгіленіп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жоспармен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салыстырылады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62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3" y="365125"/>
            <a:ext cx="11157857" cy="1325563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құжаттарының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нақтылайды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байланыстырады</a:t>
            </a:r>
            <a:r>
              <a:rPr lang="ru-RU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578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кадастрының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жоспарлаудағы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pPr>
              <a:lnSpc>
                <a:spcPct val="10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учаскесінің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мәліметтерсіз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көрінгенімен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орындалмай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бедер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жеңілдейді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15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796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MS Gothic</vt:lpstr>
      <vt:lpstr>Aptos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Негізгі функционалдық аймақтар </vt:lpstr>
      <vt:lpstr>Презентация PowerPoint</vt:lpstr>
      <vt:lpstr>Презентация PowerPoint</vt:lpstr>
      <vt:lpstr>Жоспарлаудың негізгі қағидалары </vt:lpstr>
      <vt:lpstr>Жоспарлау шешіміне әсер ететін факторлар </vt:lpstr>
      <vt:lpstr>Елді мекенді жоспарлау кезеңдері </vt:lpstr>
      <vt:lpstr>Жоспарлау құжаттарының өзара байланысы </vt:lpstr>
      <vt:lpstr>Жер кадастрының жоспарлаудағы рөлі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2026-09-25T03:23:54Z</dcterms:created>
  <dcterms:modified xsi:type="dcterms:W3CDTF">2026-09-25T03:42:57Z</dcterms:modified>
</cp:coreProperties>
</file>